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8"/>
  </p:notesMasterIdLst>
  <p:sldIdLst>
    <p:sldId id="271" r:id="rId2"/>
    <p:sldId id="256" r:id="rId3"/>
    <p:sldId id="257" r:id="rId4"/>
    <p:sldId id="264" r:id="rId5"/>
    <p:sldId id="265" r:id="rId6"/>
    <p:sldId id="266" r:id="rId7"/>
    <p:sldId id="263" r:id="rId8"/>
    <p:sldId id="267" r:id="rId9"/>
    <p:sldId id="258" r:id="rId10"/>
    <p:sldId id="259" r:id="rId11"/>
    <p:sldId id="268" r:id="rId12"/>
    <p:sldId id="269" r:id="rId13"/>
    <p:sldId id="261" r:id="rId14"/>
    <p:sldId id="260" r:id="rId15"/>
    <p:sldId id="262" r:id="rId16"/>
    <p:sldId id="270"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6201" autoAdjust="0"/>
  </p:normalViewPr>
  <p:slideViewPr>
    <p:cSldViewPr snapToGrid="0">
      <p:cViewPr varScale="1">
        <p:scale>
          <a:sx n="106" d="100"/>
          <a:sy n="106" d="100"/>
        </p:scale>
        <p:origin x="70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6468B9-E4C6-4595-BD25-A4EAE8A2D904}" type="datetimeFigureOut">
              <a:rPr lang="en-US" smtClean="0"/>
              <a:t>6/18/2020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37FBE8-00DB-4321-9A8A-55E26893912E}" type="slidenum">
              <a:rPr lang="en-US" smtClean="0"/>
              <a:t>‹#›</a:t>
            </a:fld>
            <a:endParaRPr lang="en-US"/>
          </a:p>
        </p:txBody>
      </p:sp>
    </p:spTree>
    <p:extLst>
      <p:ext uri="{BB962C8B-B14F-4D97-AF65-F5344CB8AC3E}">
        <p14:creationId xmlns:p14="http://schemas.microsoft.com/office/powerpoint/2010/main" val="19216600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Should we go to Statewide Module Distance Courses for Basic Training?</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Will this help chapters focus 40 hours more on local ecosystems knowledge &amp; field based sessions?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dirty="0" smtClean="0"/>
              <a:t>Do we invest time in making these FULL distance courses or just record a good speaker on Zoom/YouTube for now?</a:t>
            </a:r>
          </a:p>
          <a:p>
            <a:r>
              <a:rPr lang="en-US" dirty="0" smtClean="0"/>
              <a:t>If we do this distance, what does the course look like, who creates it, how do we manage this and Annual Meeting?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DC37FBE8-00DB-4321-9A8A-55E26893912E}" type="slidenum">
              <a:rPr lang="en-US" smtClean="0"/>
              <a:t>9</a:t>
            </a:fld>
            <a:endParaRPr lang="en-US"/>
          </a:p>
        </p:txBody>
      </p:sp>
    </p:spTree>
    <p:extLst>
      <p:ext uri="{BB962C8B-B14F-4D97-AF65-F5344CB8AC3E}">
        <p14:creationId xmlns:p14="http://schemas.microsoft.com/office/powerpoint/2010/main" val="14266797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6/18/2020</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6/18/2020</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6/18/2020</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6/18/2020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6/18/2020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6/18/2020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6/18/2020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6/18/2020</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6/18/2020</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youtu.be/bPksINno0Iw" TargetMode="Externa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6.emf"/><Relationship Id="rId4" Type="http://schemas.openxmlformats.org/officeDocument/2006/relationships/oleObject" Target="../embeddings/oleObject3.bin"/></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emf"/><Relationship Id="rId5" Type="http://schemas.openxmlformats.org/officeDocument/2006/relationships/oleObject" Target="../embeddings/oleObject2.bin"/><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Class Training Directors Meeting</a:t>
            </a:r>
            <a:endParaRPr lang="en-US" dirty="0"/>
          </a:p>
        </p:txBody>
      </p:sp>
      <p:sp>
        <p:nvSpPr>
          <p:cNvPr id="3" name="Content Placeholder 2"/>
          <p:cNvSpPr>
            <a:spLocks noGrp="1"/>
          </p:cNvSpPr>
          <p:nvPr>
            <p:ph idx="1"/>
          </p:nvPr>
        </p:nvSpPr>
        <p:spPr>
          <a:xfrm>
            <a:off x="581192" y="2180496"/>
            <a:ext cx="11029615" cy="4193144"/>
          </a:xfrm>
        </p:spPr>
        <p:txBody>
          <a:bodyPr/>
          <a:lstStyle/>
          <a:p>
            <a:r>
              <a:rPr lang="en-US" dirty="0" smtClean="0"/>
              <a:t>Mute your microphone to help with meeting noise</a:t>
            </a:r>
          </a:p>
          <a:p>
            <a:r>
              <a:rPr lang="en-US" dirty="0" smtClean="0"/>
              <a:t>If you have a slow internet connection, turn off your video to keep up bandwidth</a:t>
            </a:r>
          </a:p>
          <a:p>
            <a:r>
              <a:rPr lang="en-US" dirty="0" smtClean="0"/>
              <a:t>Introduce yourself &amp; your chapter in the Chat Room</a:t>
            </a:r>
          </a:p>
          <a:p>
            <a:r>
              <a:rPr lang="en-US" dirty="0" smtClean="0"/>
              <a:t>Michelle will be monitoring the chat room</a:t>
            </a:r>
          </a:p>
          <a:p>
            <a:endParaRPr lang="en-US" dirty="0"/>
          </a:p>
          <a:p>
            <a:r>
              <a:rPr lang="en-US" dirty="0" smtClean="0"/>
              <a:t>We’ll get started at </a:t>
            </a:r>
            <a:r>
              <a:rPr lang="en-US" dirty="0" smtClean="0"/>
              <a:t>1:30pm</a:t>
            </a:r>
            <a:endParaRPr lang="en-US" dirty="0"/>
          </a:p>
          <a:p>
            <a:r>
              <a:rPr lang="en-US" dirty="0" smtClean="0"/>
              <a:t>Volunteer Note Taker – </a:t>
            </a:r>
            <a:r>
              <a:rPr lang="en-US" dirty="0" smtClean="0"/>
              <a:t>_Sheila </a:t>
            </a:r>
            <a:r>
              <a:rPr lang="en-US" dirty="0" err="1" smtClean="0"/>
              <a:t>Endres</a:t>
            </a:r>
            <a:r>
              <a:rPr lang="en-US" dirty="0" smtClean="0"/>
              <a:t>, Balcones Canyonlands___</a:t>
            </a:r>
          </a:p>
          <a:p>
            <a:endParaRPr lang="en-US" dirty="0"/>
          </a:p>
          <a:p>
            <a:r>
              <a:rPr lang="en-US" dirty="0" smtClean="0"/>
              <a:t>Will be sharing notes, slides and chat room post-meeting</a:t>
            </a:r>
            <a:endParaRPr lang="en-US" dirty="0" smtClean="0"/>
          </a:p>
        </p:txBody>
      </p:sp>
    </p:spTree>
    <p:extLst>
      <p:ext uri="{BB962C8B-B14F-4D97-AF65-F5344CB8AC3E}">
        <p14:creationId xmlns:p14="http://schemas.microsoft.com/office/powerpoint/2010/main" val="1056560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Distance Basic Training</a:t>
            </a:r>
            <a:endParaRPr lang="en-US" dirty="0"/>
          </a:p>
        </p:txBody>
      </p:sp>
      <p:sp>
        <p:nvSpPr>
          <p:cNvPr id="3" name="Content Placeholder 2"/>
          <p:cNvSpPr>
            <a:spLocks noGrp="1"/>
          </p:cNvSpPr>
          <p:nvPr>
            <p:ph idx="1"/>
          </p:nvPr>
        </p:nvSpPr>
        <p:spPr>
          <a:xfrm>
            <a:off x="581192" y="2180496"/>
            <a:ext cx="11029615" cy="4441284"/>
          </a:xfrm>
        </p:spPr>
        <p:txBody>
          <a:bodyPr/>
          <a:lstStyle/>
          <a:p>
            <a:r>
              <a:rPr lang="en-US" dirty="0" smtClean="0"/>
              <a:t>Thinking of the two basic types of new trainees:</a:t>
            </a:r>
          </a:p>
          <a:p>
            <a:pPr lvl="1"/>
            <a:r>
              <a:rPr lang="en-US" dirty="0" smtClean="0"/>
              <a:t>Education-based recruits or Service-based recruits?</a:t>
            </a:r>
          </a:p>
          <a:p>
            <a:pPr lvl="1"/>
            <a:r>
              <a:rPr lang="en-US" dirty="0" smtClean="0"/>
              <a:t>Could we filter enrollment for local chapter through the cost of distance course? (waived in times of need, </a:t>
            </a:r>
            <a:r>
              <a:rPr lang="en-US" dirty="0" err="1" smtClean="0"/>
              <a:t>i.e</a:t>
            </a:r>
            <a:r>
              <a:rPr lang="en-US" dirty="0" smtClean="0"/>
              <a:t> COVID)</a:t>
            </a:r>
          </a:p>
          <a:p>
            <a:endParaRPr lang="en-US" dirty="0" smtClean="0"/>
          </a:p>
          <a:p>
            <a:r>
              <a:rPr lang="en-US" dirty="0" smtClean="0"/>
              <a:t>If we host these courses or all the units on a distance platform, what’s the value of the curriculum?</a:t>
            </a:r>
          </a:p>
          <a:p>
            <a:endParaRPr lang="en-US" dirty="0"/>
          </a:p>
          <a:p>
            <a:r>
              <a:rPr lang="en-US" dirty="0" smtClean="0"/>
              <a:t>Are we going distance for ‘right now’? Or for . . . .</a:t>
            </a:r>
          </a:p>
          <a:p>
            <a:pPr lvl="1"/>
            <a:r>
              <a:rPr lang="en-US" dirty="0" smtClean="0"/>
              <a:t>Long term distance training for those education-based recruits that wouldn’t give volunteer service traditionally (</a:t>
            </a:r>
            <a:r>
              <a:rPr lang="en-US" dirty="0" err="1" smtClean="0"/>
              <a:t>i.e</a:t>
            </a:r>
            <a:r>
              <a:rPr lang="en-US" dirty="0" smtClean="0"/>
              <a:t> not taking a seat in training class)?</a:t>
            </a:r>
          </a:p>
          <a:p>
            <a:endParaRPr lang="en-US" dirty="0"/>
          </a:p>
        </p:txBody>
      </p:sp>
    </p:spTree>
    <p:extLst>
      <p:ext uri="{BB962C8B-B14F-4D97-AF65-F5344CB8AC3E}">
        <p14:creationId xmlns:p14="http://schemas.microsoft.com/office/powerpoint/2010/main" val="153809258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Regional WebEx Accounts</a:t>
            </a:r>
            <a:endParaRPr lang="en-US" dirty="0"/>
          </a:p>
        </p:txBody>
      </p:sp>
      <p:sp>
        <p:nvSpPr>
          <p:cNvPr id="3" name="Content Placeholder 2"/>
          <p:cNvSpPr>
            <a:spLocks noGrp="1"/>
          </p:cNvSpPr>
          <p:nvPr>
            <p:ph idx="1"/>
          </p:nvPr>
        </p:nvSpPr>
        <p:spPr/>
        <p:txBody>
          <a:bodyPr/>
          <a:lstStyle/>
          <a:p>
            <a:r>
              <a:rPr lang="en-US" dirty="0" smtClean="0"/>
              <a:t>Working on them still . . .</a:t>
            </a:r>
          </a:p>
          <a:p>
            <a:r>
              <a:rPr lang="en-US" dirty="0" smtClean="0"/>
              <a:t>Will be hosted through Regional Gmail Accounts as done previously</a:t>
            </a:r>
          </a:p>
          <a:p>
            <a:pPr lvl="1"/>
            <a:r>
              <a:rPr lang="en-US" dirty="0" smtClean="0"/>
              <a:t>Region</a:t>
            </a:r>
            <a:r>
              <a:rPr lang="en-US" dirty="0" smtClean="0">
                <a:solidFill>
                  <a:srgbClr val="FF0000"/>
                </a:solidFill>
              </a:rPr>
              <a:t>#</a:t>
            </a:r>
            <a:r>
              <a:rPr lang="en-US" dirty="0" smtClean="0"/>
              <a:t>TMN@gmail.com</a:t>
            </a:r>
          </a:p>
          <a:p>
            <a:pPr lvl="1"/>
            <a:r>
              <a:rPr lang="en-US" dirty="0" smtClean="0"/>
              <a:t>Naturalist</a:t>
            </a:r>
            <a:r>
              <a:rPr lang="en-US" dirty="0" smtClean="0">
                <a:solidFill>
                  <a:srgbClr val="FF0000"/>
                </a:solidFill>
              </a:rPr>
              <a:t>#</a:t>
            </a:r>
            <a:r>
              <a:rPr lang="en-US" dirty="0" smtClean="0"/>
              <a:t>!</a:t>
            </a:r>
          </a:p>
          <a:p>
            <a:pPr lvl="1"/>
            <a:r>
              <a:rPr lang="en-US" dirty="0" smtClean="0"/>
              <a:t>where </a:t>
            </a:r>
            <a:r>
              <a:rPr lang="en-US" dirty="0" smtClean="0">
                <a:solidFill>
                  <a:srgbClr val="FF0000"/>
                </a:solidFill>
              </a:rPr>
              <a:t>#</a:t>
            </a:r>
            <a:r>
              <a:rPr lang="en-US" dirty="0" smtClean="0"/>
              <a:t> is Region # - </a:t>
            </a:r>
            <a:r>
              <a:rPr lang="en-US" dirty="0" err="1" smtClean="0"/>
              <a:t>i.e</a:t>
            </a:r>
            <a:r>
              <a:rPr lang="en-US" dirty="0" smtClean="0"/>
              <a:t> Region2TMN, Naturalist2</a:t>
            </a:r>
            <a:r>
              <a:rPr lang="en-US" dirty="0" smtClean="0"/>
              <a:t>!</a:t>
            </a:r>
          </a:p>
          <a:p>
            <a:pPr lvl="1"/>
            <a:endParaRPr lang="en-US" dirty="0"/>
          </a:p>
          <a:p>
            <a:r>
              <a:rPr lang="en-US" dirty="0" smtClean="0"/>
              <a:t>WebEx Capacity – 2,000 on these new accounts</a:t>
            </a:r>
          </a:p>
          <a:p>
            <a:r>
              <a:rPr lang="en-US" dirty="0" smtClean="0"/>
              <a:t>No </a:t>
            </a:r>
            <a:r>
              <a:rPr lang="en-US" dirty="0" err="1" smtClean="0"/>
              <a:t>Timelimit</a:t>
            </a:r>
            <a:endParaRPr lang="en-US" dirty="0" smtClean="0"/>
          </a:p>
          <a:p>
            <a:pPr lvl="1"/>
            <a:endParaRPr lang="en-US" dirty="0"/>
          </a:p>
        </p:txBody>
      </p:sp>
      <p:pic>
        <p:nvPicPr>
          <p:cNvPr id="6146" name="Picture 2" descr="Where Do IEven Begin Where Do IStart GIF - WhereDoIEvenBegin WhereDoIStart Sad GIFs"/>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417558" y="1947324"/>
            <a:ext cx="4343277" cy="24480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37933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 Website Calendar</a:t>
            </a:r>
            <a:endParaRPr lang="en-US" dirty="0"/>
          </a:p>
        </p:txBody>
      </p:sp>
      <p:sp>
        <p:nvSpPr>
          <p:cNvPr id="3" name="Content Placeholder 2"/>
          <p:cNvSpPr>
            <a:spLocks noGrp="1"/>
          </p:cNvSpPr>
          <p:nvPr>
            <p:ph idx="1"/>
          </p:nvPr>
        </p:nvSpPr>
        <p:spPr>
          <a:xfrm>
            <a:off x="581193" y="2180496"/>
            <a:ext cx="6054998" cy="3678303"/>
          </a:xfrm>
        </p:spPr>
        <p:txBody>
          <a:bodyPr/>
          <a:lstStyle/>
          <a:p>
            <a:r>
              <a:rPr lang="en-US" dirty="0" smtClean="0"/>
              <a:t>Add your chapters advanced and ‘universal’ basic training courses</a:t>
            </a:r>
          </a:p>
          <a:p>
            <a:r>
              <a:rPr lang="en-US" dirty="0" smtClean="0"/>
              <a:t>Encourage chapter members to find training classes here</a:t>
            </a:r>
            <a:endParaRPr lang="en-US" dirty="0"/>
          </a:p>
        </p:txBody>
      </p:sp>
      <p:pic>
        <p:nvPicPr>
          <p:cNvPr id="4" name="Picture 3"/>
          <p:cNvPicPr>
            <a:picLocks noChangeAspect="1"/>
          </p:cNvPicPr>
          <p:nvPr/>
        </p:nvPicPr>
        <p:blipFill>
          <a:blip r:embed="rId2"/>
          <a:stretch>
            <a:fillRect/>
          </a:stretch>
        </p:blipFill>
        <p:spPr>
          <a:xfrm>
            <a:off x="6320370" y="1032095"/>
            <a:ext cx="5786668" cy="56969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Oval 4"/>
          <p:cNvSpPr/>
          <p:nvPr/>
        </p:nvSpPr>
        <p:spPr>
          <a:xfrm>
            <a:off x="8917663" y="3449370"/>
            <a:ext cx="887240" cy="289711"/>
          </a:xfrm>
          <a:prstGeom prst="ellipse">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
        <p:nvSpPr>
          <p:cNvPr id="8" name="Up Arrow 7"/>
          <p:cNvSpPr/>
          <p:nvPr/>
        </p:nvSpPr>
        <p:spPr>
          <a:xfrm>
            <a:off x="9239061" y="3851736"/>
            <a:ext cx="244443" cy="43456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86478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Diversity &amp; Inclusion</a:t>
            </a:r>
            <a:endParaRPr lang="en-US" dirty="0"/>
          </a:p>
        </p:txBody>
      </p:sp>
      <p:sp>
        <p:nvSpPr>
          <p:cNvPr id="3" name="Content Placeholder 2"/>
          <p:cNvSpPr>
            <a:spLocks noGrp="1"/>
          </p:cNvSpPr>
          <p:nvPr>
            <p:ph idx="1"/>
          </p:nvPr>
        </p:nvSpPr>
        <p:spPr/>
        <p:txBody>
          <a:bodyPr/>
          <a:lstStyle/>
          <a:p>
            <a:r>
              <a:rPr lang="en-US" dirty="0" smtClean="0"/>
              <a:t>State Program Statement</a:t>
            </a:r>
          </a:p>
          <a:p>
            <a:pPr lvl="1"/>
            <a:r>
              <a:rPr lang="en-US" dirty="0" smtClean="0"/>
              <a:t>Agency wide discussions happening  . . . Our program </a:t>
            </a:r>
            <a:r>
              <a:rPr lang="en-US" u="sng" dirty="0" smtClean="0"/>
              <a:t>has</a:t>
            </a:r>
            <a:r>
              <a:rPr lang="en-US" dirty="0" smtClean="0"/>
              <a:t> to follow their lead for public statements.</a:t>
            </a:r>
          </a:p>
          <a:p>
            <a:pPr lvl="1"/>
            <a:r>
              <a:rPr lang="en-US" dirty="0" smtClean="0"/>
              <a:t>BUT . . .</a:t>
            </a:r>
          </a:p>
          <a:p>
            <a:pPr lvl="1"/>
            <a:r>
              <a:rPr lang="en-US" dirty="0" smtClean="0"/>
              <a:t>We can continue to discuss, plan and implement strategies for including diverse audiences as new member recruits and public event audience goals.</a:t>
            </a:r>
          </a:p>
          <a:p>
            <a:pPr lvl="1"/>
            <a:r>
              <a:rPr lang="en-US" dirty="0" smtClean="0"/>
              <a:t>We have always had a State Program EEO Statement</a:t>
            </a:r>
            <a:endParaRPr lang="en-US" dirty="0"/>
          </a:p>
        </p:txBody>
      </p:sp>
    </p:spTree>
    <p:extLst>
      <p:ext uri="{BB962C8B-B14F-4D97-AF65-F5344CB8AC3E}">
        <p14:creationId xmlns:p14="http://schemas.microsoft.com/office/powerpoint/2010/main" val="4323689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Diversity &amp; Inclusion</a:t>
            </a:r>
            <a:endParaRPr lang="en-US" dirty="0"/>
          </a:p>
        </p:txBody>
      </p:sp>
      <p:sp>
        <p:nvSpPr>
          <p:cNvPr id="3" name="Content Placeholder 2"/>
          <p:cNvSpPr>
            <a:spLocks noGrp="1"/>
          </p:cNvSpPr>
          <p:nvPr>
            <p:ph idx="1"/>
          </p:nvPr>
        </p:nvSpPr>
        <p:spPr/>
        <p:txBody>
          <a:bodyPr/>
          <a:lstStyle/>
          <a:p>
            <a:pPr marL="0" indent="0">
              <a:buNone/>
            </a:pPr>
            <a:r>
              <a:rPr lang="en-US" dirty="0" smtClean="0"/>
              <a:t>TMN Program EEO Statement:</a:t>
            </a:r>
          </a:p>
          <a:p>
            <a:r>
              <a:rPr lang="en-US" dirty="0"/>
              <a:t>The Texas Master Naturalist Program is coordinated jointly by Texas A&amp;M </a:t>
            </a:r>
            <a:r>
              <a:rPr lang="en-US" dirty="0" err="1"/>
              <a:t>AgriLife</a:t>
            </a:r>
            <a:r>
              <a:rPr lang="en-US" dirty="0"/>
              <a:t> Extension Service and Texas Parks and Wildlife Department. </a:t>
            </a:r>
            <a:r>
              <a:rPr lang="en-US" b="1" dirty="0"/>
              <a:t>Texas A&amp;M </a:t>
            </a:r>
            <a:r>
              <a:rPr lang="en-US" b="1" dirty="0" err="1"/>
              <a:t>AgriLife</a:t>
            </a:r>
            <a:r>
              <a:rPr lang="en-US" b="1" dirty="0"/>
              <a:t> Extension Service </a:t>
            </a:r>
            <a:r>
              <a:rPr lang="en-US" dirty="0"/>
              <a:t>provides equal access in its programs, activities, education and employment, without regard to race, color, sex, religion, national origin, disability, age, genetic information, veteran status, sexual orientation or gender identity. </a:t>
            </a:r>
            <a:r>
              <a:rPr lang="en-US" b="1" dirty="0"/>
              <a:t>Texas Parks and Wildlife Department </a:t>
            </a:r>
            <a:r>
              <a:rPr lang="en-US" dirty="0"/>
              <a:t>prohibits discrimination on the basis of race, color, religion, national origin, disability, age, and gender, pursuant to state and federal </a:t>
            </a:r>
            <a:r>
              <a:rPr lang="en-US" dirty="0" smtClean="0"/>
              <a:t>law. Individuals </a:t>
            </a:r>
            <a:r>
              <a:rPr lang="en-US" dirty="0"/>
              <a:t>with disabilities requiring auxiliary aids, services or accommodations in order to participate in Extension events are required to call </a:t>
            </a:r>
            <a:r>
              <a:rPr lang="en-US" dirty="0" smtClean="0"/>
              <a:t>XXX-XXX-XXXX (local Extension Office) </a:t>
            </a:r>
            <a:r>
              <a:rPr lang="en-US" dirty="0"/>
              <a:t>seven days prior to the event so appropriate arrangements can be made</a:t>
            </a:r>
            <a:r>
              <a:rPr lang="en-US" dirty="0" smtClean="0"/>
              <a:t>.</a:t>
            </a:r>
            <a:endParaRPr lang="en-US" dirty="0"/>
          </a:p>
        </p:txBody>
      </p:sp>
    </p:spTree>
    <p:extLst>
      <p:ext uri="{BB962C8B-B14F-4D97-AF65-F5344CB8AC3E}">
        <p14:creationId xmlns:p14="http://schemas.microsoft.com/office/powerpoint/2010/main" val="25813204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Diversity &amp; Inclusion</a:t>
            </a:r>
            <a:endParaRPr lang="en-US" dirty="0"/>
          </a:p>
        </p:txBody>
      </p:sp>
      <p:sp>
        <p:nvSpPr>
          <p:cNvPr id="3" name="Content Placeholder 2"/>
          <p:cNvSpPr>
            <a:spLocks noGrp="1"/>
          </p:cNvSpPr>
          <p:nvPr>
            <p:ph idx="1"/>
          </p:nvPr>
        </p:nvSpPr>
        <p:spPr/>
        <p:txBody>
          <a:bodyPr/>
          <a:lstStyle/>
          <a:p>
            <a:r>
              <a:rPr lang="en-US" dirty="0" smtClean="0"/>
              <a:t>First </a:t>
            </a:r>
            <a:r>
              <a:rPr lang="en-US" dirty="0"/>
              <a:t>line of action is to have an open discussion . . .</a:t>
            </a:r>
          </a:p>
          <a:p>
            <a:pPr lvl="1"/>
            <a:r>
              <a:rPr lang="en-US" dirty="0"/>
              <a:t>Advertisement strategy</a:t>
            </a:r>
            <a:r>
              <a:rPr lang="en-US" dirty="0" smtClean="0"/>
              <a:t>? Language strategy?</a:t>
            </a:r>
            <a:endParaRPr lang="en-US" dirty="0"/>
          </a:p>
          <a:p>
            <a:pPr lvl="1"/>
            <a:r>
              <a:rPr lang="en-US" dirty="0"/>
              <a:t>Community inclusion culture in current membership</a:t>
            </a:r>
            <a:r>
              <a:rPr lang="en-US" dirty="0" smtClean="0"/>
              <a:t>?</a:t>
            </a:r>
          </a:p>
          <a:p>
            <a:pPr lvl="1"/>
            <a:r>
              <a:rPr lang="en-US" dirty="0" smtClean="0"/>
              <a:t>Website accessibility. . . </a:t>
            </a:r>
          </a:p>
          <a:p>
            <a:pPr lvl="1"/>
            <a:endParaRPr lang="en-US" dirty="0"/>
          </a:p>
          <a:p>
            <a:r>
              <a:rPr lang="en-US" dirty="0" smtClean="0"/>
              <a:t>North Texas Chapters Statement</a:t>
            </a:r>
          </a:p>
          <a:p>
            <a:pPr lvl="1"/>
            <a:r>
              <a:rPr lang="en-US" dirty="0"/>
              <a:t>R</a:t>
            </a:r>
            <a:r>
              <a:rPr lang="en-US" dirty="0" smtClean="0"/>
              <a:t>emember that </a:t>
            </a:r>
            <a:r>
              <a:rPr lang="en-US" dirty="0"/>
              <a:t>video they did? </a:t>
            </a:r>
            <a:r>
              <a:rPr lang="en-US" dirty="0">
                <a:hlinkClick r:id="rId3"/>
              </a:rPr>
              <a:t>https://</a:t>
            </a:r>
            <a:r>
              <a:rPr lang="en-US" dirty="0" smtClean="0">
                <a:hlinkClick r:id="rId3"/>
              </a:rPr>
              <a:t>youtu.be/bPksINno0Iw</a:t>
            </a:r>
            <a:endParaRPr lang="en-US" dirty="0" smtClean="0"/>
          </a:p>
          <a:p>
            <a:pPr lvl="1"/>
            <a:endParaRPr lang="en-US" dirty="0"/>
          </a:p>
          <a:p>
            <a:r>
              <a:rPr lang="en-US" dirty="0" smtClean="0"/>
              <a:t>Can/should chapters make statements autonomously? </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3314315835"/>
              </p:ext>
            </p:extLst>
          </p:nvPr>
        </p:nvGraphicFramePr>
        <p:xfrm>
          <a:off x="6431280" y="1913780"/>
          <a:ext cx="5697687" cy="7374365"/>
        </p:xfrm>
        <a:graphic>
          <a:graphicData uri="http://schemas.openxmlformats.org/presentationml/2006/ole">
            <mc:AlternateContent xmlns:mc="http://schemas.openxmlformats.org/markup-compatibility/2006">
              <mc:Choice xmlns:v="urn:schemas-microsoft-com:vml" Requires="v">
                <p:oleObj spid="_x0000_s2060" name="Acrobat Document" r:id="rId4" imgW="5829180" imgH="7543640" progId="Acrobat.Document.11">
                  <p:embed/>
                </p:oleObj>
              </mc:Choice>
              <mc:Fallback>
                <p:oleObj name="Acrobat Document" r:id="rId4" imgW="5829180" imgH="7543640" progId="Acrobat.Document.11">
                  <p:embed/>
                  <p:pic>
                    <p:nvPicPr>
                      <p:cNvPr id="0" name=""/>
                      <p:cNvPicPr/>
                      <p:nvPr/>
                    </p:nvPicPr>
                    <p:blipFill>
                      <a:blip r:embed="rId5"/>
                      <a:stretch>
                        <a:fillRect/>
                      </a:stretch>
                    </p:blipFill>
                    <p:spPr>
                      <a:xfrm>
                        <a:off x="6431280" y="1913780"/>
                        <a:ext cx="5697687" cy="7374365"/>
                      </a:xfrm>
                      <a:prstGeom prst="rect">
                        <a:avLst/>
                      </a:prstGeom>
                    </p:spPr>
                  </p:pic>
                </p:oleObj>
              </mc:Fallback>
            </mc:AlternateContent>
          </a:graphicData>
        </a:graphic>
      </p:graphicFrame>
    </p:spTree>
    <p:extLst>
      <p:ext uri="{BB962C8B-B14F-4D97-AF65-F5344CB8AC3E}">
        <p14:creationId xmlns:p14="http://schemas.microsoft.com/office/powerpoint/2010/main" val="3788125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Annual Meeting</a:t>
            </a:r>
            <a:endParaRPr lang="en-US" dirty="0"/>
          </a:p>
        </p:txBody>
      </p:sp>
      <p:pic>
        <p:nvPicPr>
          <p:cNvPr id="7170" name="Picture 2" descr="This image has an empty alt attribute; its file name is Website-Head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39" y="2347736"/>
            <a:ext cx="12192283" cy="3731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99015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New Class Training Directors Meeting</a:t>
            </a:r>
            <a:endParaRPr lang="en-US" dirty="0"/>
          </a:p>
        </p:txBody>
      </p:sp>
      <p:sp>
        <p:nvSpPr>
          <p:cNvPr id="3" name="Subtitle 2"/>
          <p:cNvSpPr>
            <a:spLocks noGrp="1"/>
          </p:cNvSpPr>
          <p:nvPr>
            <p:ph type="subTitle" idx="1"/>
          </p:nvPr>
        </p:nvSpPr>
        <p:spPr/>
        <p:txBody>
          <a:bodyPr/>
          <a:lstStyle/>
          <a:p>
            <a:r>
              <a:rPr lang="en-US" dirty="0" smtClean="0"/>
              <a:t>June 18th</a:t>
            </a:r>
            <a:endParaRPr lang="en-US" dirty="0"/>
          </a:p>
        </p:txBody>
      </p:sp>
    </p:spTree>
    <p:extLst>
      <p:ext uri="{BB962C8B-B14F-4D97-AF65-F5344CB8AC3E}">
        <p14:creationId xmlns:p14="http://schemas.microsoft.com/office/powerpoint/2010/main" val="22918421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a:xfrm>
            <a:off x="581192" y="2180496"/>
            <a:ext cx="11029615" cy="4608924"/>
          </a:xfrm>
        </p:spPr>
        <p:txBody>
          <a:bodyPr/>
          <a:lstStyle/>
          <a:p>
            <a:r>
              <a:rPr lang="en-US" dirty="0" smtClean="0"/>
              <a:t>Survey Results</a:t>
            </a:r>
          </a:p>
          <a:p>
            <a:r>
              <a:rPr lang="en-US" dirty="0" smtClean="0"/>
              <a:t>Group Gathering &amp; Return to Service Guidelines</a:t>
            </a:r>
          </a:p>
          <a:p>
            <a:pPr lvl="1"/>
            <a:r>
              <a:rPr lang="en-US" dirty="0" smtClean="0"/>
              <a:t>Indoor vs. Outdoor</a:t>
            </a:r>
          </a:p>
          <a:p>
            <a:r>
              <a:rPr lang="en-US" dirty="0" smtClean="0"/>
              <a:t>Distance Basic Training</a:t>
            </a:r>
          </a:p>
          <a:p>
            <a:r>
              <a:rPr lang="en-US" dirty="0" smtClean="0"/>
              <a:t>Regional WebEx Accounts</a:t>
            </a:r>
          </a:p>
          <a:p>
            <a:r>
              <a:rPr lang="en-US" dirty="0" smtClean="0"/>
              <a:t>Advanced Training Calendar on State Website</a:t>
            </a:r>
          </a:p>
          <a:p>
            <a:r>
              <a:rPr lang="en-US" dirty="0" smtClean="0"/>
              <a:t>Diversity &amp; Inclusion</a:t>
            </a:r>
          </a:p>
          <a:p>
            <a:r>
              <a:rPr lang="en-US" dirty="0" smtClean="0"/>
              <a:t>Annual Meeting</a:t>
            </a:r>
          </a:p>
          <a:p>
            <a:pPr lvl="1"/>
            <a:endParaRPr lang="en-US" dirty="0"/>
          </a:p>
        </p:txBody>
      </p:sp>
    </p:spTree>
    <p:extLst>
      <p:ext uri="{BB962C8B-B14F-4D97-AF65-F5344CB8AC3E}">
        <p14:creationId xmlns:p14="http://schemas.microsoft.com/office/powerpoint/2010/main" val="9370812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Survey Results</a:t>
            </a:r>
            <a:endParaRPr lang="en-US" dirty="0"/>
          </a:p>
        </p:txBody>
      </p:sp>
      <p:sp>
        <p:nvSpPr>
          <p:cNvPr id="3" name="Content Placeholder 2"/>
          <p:cNvSpPr>
            <a:spLocks noGrp="1"/>
          </p:cNvSpPr>
          <p:nvPr>
            <p:ph idx="1"/>
          </p:nvPr>
        </p:nvSpPr>
        <p:spPr/>
        <p:txBody>
          <a:bodyPr/>
          <a:lstStyle/>
          <a:p>
            <a:r>
              <a:rPr lang="en-US" b="1" dirty="0" smtClean="0"/>
              <a:t>13 Chapters </a:t>
            </a:r>
            <a:r>
              <a:rPr lang="en-US" dirty="0" smtClean="0"/>
              <a:t>with Fall Classes </a:t>
            </a:r>
            <a:r>
              <a:rPr lang="en-US" dirty="0" smtClean="0">
                <a:sym typeface="Wingdings" panose="05000000000000000000" pitchFamily="2" charset="2"/>
              </a:rPr>
              <a:t></a:t>
            </a:r>
            <a:endParaRPr lang="en-US" dirty="0" smtClean="0"/>
          </a:p>
          <a:p>
            <a:r>
              <a:rPr lang="en-US" b="1" dirty="0" smtClean="0"/>
              <a:t>5 Chapters </a:t>
            </a:r>
            <a:r>
              <a:rPr lang="en-US" dirty="0" smtClean="0"/>
              <a:t>working to complete Spring Classes through fall</a:t>
            </a:r>
          </a:p>
          <a:p>
            <a:pPr lvl="1"/>
            <a:r>
              <a:rPr lang="en-US" dirty="0" smtClean="0"/>
              <a:t>Prairie Oaks</a:t>
            </a:r>
          </a:p>
          <a:p>
            <a:pPr lvl="1"/>
            <a:r>
              <a:rPr lang="en-US" dirty="0" smtClean="0"/>
              <a:t>Mid Coast</a:t>
            </a:r>
          </a:p>
          <a:p>
            <a:pPr lvl="1"/>
            <a:r>
              <a:rPr lang="en-US" dirty="0" smtClean="0"/>
              <a:t>Good Water</a:t>
            </a:r>
          </a:p>
          <a:p>
            <a:pPr lvl="1"/>
            <a:r>
              <a:rPr lang="en-US" dirty="0" smtClean="0"/>
              <a:t>Llano Estacado</a:t>
            </a:r>
          </a:p>
          <a:p>
            <a:pPr lvl="1"/>
            <a:r>
              <a:rPr lang="en-US" dirty="0" smtClean="0"/>
              <a:t>El Camino Real</a:t>
            </a:r>
          </a:p>
          <a:p>
            <a:r>
              <a:rPr lang="en-US" b="1" dirty="0" smtClean="0"/>
              <a:t>? Chapters </a:t>
            </a:r>
            <a:r>
              <a:rPr lang="en-US" dirty="0" smtClean="0"/>
              <a:t>Still Pending Decision:</a:t>
            </a:r>
          </a:p>
          <a:p>
            <a:pPr lvl="1"/>
            <a:r>
              <a:rPr lang="en-US" dirty="0" smtClean="0"/>
              <a:t>Capital Area</a:t>
            </a:r>
          </a:p>
          <a:p>
            <a:pPr lvl="1"/>
            <a:r>
              <a:rPr lang="en-US" dirty="0" smtClean="0"/>
              <a:t>Indian Trail</a:t>
            </a:r>
          </a:p>
          <a:p>
            <a:pPr lvl="1"/>
            <a:r>
              <a:rPr lang="en-US" dirty="0" smtClean="0"/>
              <a:t>Red River</a:t>
            </a:r>
            <a:endParaRPr lang="en-US" dirty="0"/>
          </a:p>
        </p:txBody>
      </p:sp>
      <p:pic>
        <p:nvPicPr>
          <p:cNvPr id="5" name="Picture 4"/>
          <p:cNvPicPr>
            <a:picLocks noChangeAspect="1"/>
          </p:cNvPicPr>
          <p:nvPr/>
        </p:nvPicPr>
        <p:blipFill rotWithShape="1">
          <a:blip r:embed="rId2">
            <a:clrChange>
              <a:clrFrom>
                <a:srgbClr val="FFFFFF"/>
              </a:clrFrom>
              <a:clrTo>
                <a:srgbClr val="FFFFFF">
                  <a:alpha val="0"/>
                </a:srgbClr>
              </a:clrTo>
            </a:clrChange>
          </a:blip>
          <a:srcRect l="24221" r="24477"/>
          <a:stretch/>
        </p:blipFill>
        <p:spPr>
          <a:xfrm>
            <a:off x="5839485" y="713848"/>
            <a:ext cx="6225081" cy="6144152"/>
          </a:xfrm>
          <a:prstGeom prst="rect">
            <a:avLst/>
          </a:prstGeom>
        </p:spPr>
      </p:pic>
    </p:spTree>
    <p:extLst>
      <p:ext uri="{BB962C8B-B14F-4D97-AF65-F5344CB8AC3E}">
        <p14:creationId xmlns:p14="http://schemas.microsoft.com/office/powerpoint/2010/main" val="15493231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Survey Results</a:t>
            </a:r>
            <a:endParaRPr lang="en-US" dirty="0"/>
          </a:p>
        </p:txBody>
      </p:sp>
      <p:sp>
        <p:nvSpPr>
          <p:cNvPr id="3" name="Content Placeholder 2"/>
          <p:cNvSpPr>
            <a:spLocks noGrp="1"/>
          </p:cNvSpPr>
          <p:nvPr>
            <p:ph idx="1"/>
          </p:nvPr>
        </p:nvSpPr>
        <p:spPr>
          <a:xfrm>
            <a:off x="581192" y="2180496"/>
            <a:ext cx="11029615" cy="4677504"/>
          </a:xfrm>
        </p:spPr>
        <p:txBody>
          <a:bodyPr/>
          <a:lstStyle/>
          <a:p>
            <a:r>
              <a:rPr lang="en-US" dirty="0" smtClean="0"/>
              <a:t>Fall Classes</a:t>
            </a:r>
          </a:p>
          <a:p>
            <a:pPr lvl="1"/>
            <a:r>
              <a:rPr lang="en-US" dirty="0"/>
              <a:t>5</a:t>
            </a:r>
            <a:r>
              <a:rPr lang="en-US" dirty="0" smtClean="0"/>
              <a:t>0% anticipating in person face to face trainings (with proper health restrictions followed)</a:t>
            </a:r>
          </a:p>
          <a:p>
            <a:pPr lvl="1"/>
            <a:r>
              <a:rPr lang="en-US" dirty="0" smtClean="0"/>
              <a:t>35% anticipating dual virtual and in person fall training</a:t>
            </a:r>
          </a:p>
          <a:p>
            <a:pPr lvl="1"/>
            <a:r>
              <a:rPr lang="en-US" dirty="0" smtClean="0"/>
              <a:t>15% planning totally virtual training class.</a:t>
            </a:r>
          </a:p>
          <a:p>
            <a:pPr lvl="1"/>
            <a:endParaRPr lang="en-US" dirty="0"/>
          </a:p>
          <a:p>
            <a:r>
              <a:rPr lang="en-US" dirty="0" smtClean="0"/>
              <a:t>Logistics for Classes:</a:t>
            </a:r>
          </a:p>
          <a:p>
            <a:pPr lvl="1"/>
            <a:r>
              <a:rPr lang="en-US" dirty="0"/>
              <a:t>C</a:t>
            </a:r>
            <a:r>
              <a:rPr lang="en-US" dirty="0" smtClean="0"/>
              <a:t>lassroom </a:t>
            </a:r>
            <a:r>
              <a:rPr lang="en-US" dirty="0"/>
              <a:t>lectures will be virtual, and we will have </a:t>
            </a:r>
            <a:r>
              <a:rPr lang="en-US" dirty="0" smtClean="0"/>
              <a:t>in-person </a:t>
            </a:r>
            <a:r>
              <a:rPr lang="en-US" dirty="0"/>
              <a:t>field trips in smaller </a:t>
            </a:r>
            <a:r>
              <a:rPr lang="en-US" dirty="0" smtClean="0"/>
              <a:t>groups</a:t>
            </a:r>
          </a:p>
          <a:p>
            <a:pPr lvl="1"/>
            <a:r>
              <a:rPr lang="en-US" dirty="0" smtClean="0"/>
              <a:t>Limited </a:t>
            </a:r>
            <a:r>
              <a:rPr lang="en-US" dirty="0"/>
              <a:t>size field trips and small-group class projects; small get-to-know-you </a:t>
            </a:r>
            <a:r>
              <a:rPr lang="en-US" dirty="0" smtClean="0"/>
              <a:t>sessions</a:t>
            </a:r>
          </a:p>
          <a:p>
            <a:pPr lvl="1"/>
            <a:r>
              <a:rPr lang="en-US" dirty="0"/>
              <a:t>We are still working on the details. In concept, we would ask the class members who would like to attend in-person and who would prefer to attend virtually. Our classroom can accommodate 54 people. We typically have 30 students in a class. We would allow the in-person class members up to the recommended number of people at that time (Jan. 2021) to follow all social distancing guidelines. Also we need to consider our instructors. Some may be willing to teach an in-person class. Some instructors may not. We have lots of planning to do and there is still a great deal of uncertainty. That is part of the reason to delay the start of our next class a few months.</a:t>
            </a:r>
            <a:endParaRPr lang="en-US" dirty="0" smtClean="0"/>
          </a:p>
          <a:p>
            <a:endParaRPr lang="en-US" dirty="0"/>
          </a:p>
        </p:txBody>
      </p:sp>
    </p:spTree>
    <p:extLst>
      <p:ext uri="{BB962C8B-B14F-4D97-AF65-F5344CB8AC3E}">
        <p14:creationId xmlns:p14="http://schemas.microsoft.com/office/powerpoint/2010/main" val="31523917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Survey Results</a:t>
            </a:r>
            <a:endParaRPr lang="en-US" dirty="0"/>
          </a:p>
        </p:txBody>
      </p:sp>
      <p:sp>
        <p:nvSpPr>
          <p:cNvPr id="3" name="Content Placeholder 2"/>
          <p:cNvSpPr>
            <a:spLocks noGrp="1"/>
          </p:cNvSpPr>
          <p:nvPr>
            <p:ph idx="1"/>
          </p:nvPr>
        </p:nvSpPr>
        <p:spPr/>
        <p:txBody>
          <a:bodyPr/>
          <a:lstStyle/>
          <a:p>
            <a:r>
              <a:rPr lang="en-US" dirty="0" smtClean="0"/>
              <a:t>Additional Questions from Survey:</a:t>
            </a:r>
          </a:p>
          <a:p>
            <a:pPr lvl="1"/>
            <a:r>
              <a:rPr lang="en-US" dirty="0" smtClean="0"/>
              <a:t>“Having </a:t>
            </a:r>
            <a:r>
              <a:rPr lang="en-US" dirty="0"/>
              <a:t>various chapters present online training could open up possibilities of sharing among chapters. It would facilitate makeup classes, but of course, we lament not meeting face to face</a:t>
            </a:r>
            <a:r>
              <a:rPr lang="en-US" dirty="0" smtClean="0"/>
              <a:t>.”</a:t>
            </a:r>
            <a:endParaRPr lang="en-US" dirty="0"/>
          </a:p>
        </p:txBody>
      </p:sp>
    </p:spTree>
    <p:extLst>
      <p:ext uri="{BB962C8B-B14F-4D97-AF65-F5344CB8AC3E}">
        <p14:creationId xmlns:p14="http://schemas.microsoft.com/office/powerpoint/2010/main" val="21640279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Gathering/Return to Service Guidelines</a:t>
            </a:r>
            <a:endParaRPr lang="en-US" dirty="0"/>
          </a:p>
        </p:txBody>
      </p:sp>
      <p:sp>
        <p:nvSpPr>
          <p:cNvPr id="3" name="Content Placeholder 2"/>
          <p:cNvSpPr>
            <a:spLocks noGrp="1"/>
          </p:cNvSpPr>
          <p:nvPr>
            <p:ph idx="1"/>
          </p:nvPr>
        </p:nvSpPr>
        <p:spPr>
          <a:xfrm>
            <a:off x="581192" y="2180496"/>
            <a:ext cx="11029615" cy="4202197"/>
          </a:xfrm>
        </p:spPr>
        <p:txBody>
          <a:bodyPr/>
          <a:lstStyle/>
          <a:p>
            <a:r>
              <a:rPr lang="en-US" dirty="0" smtClean="0"/>
              <a:t>Reopening Guidance Document Waves</a:t>
            </a:r>
          </a:p>
          <a:p>
            <a:pPr lvl="1"/>
            <a:r>
              <a:rPr lang="en-US" dirty="0" smtClean="0"/>
              <a:t>Wave </a:t>
            </a:r>
            <a:r>
              <a:rPr lang="en-US" dirty="0" smtClean="0"/>
              <a:t>3 </a:t>
            </a:r>
            <a:r>
              <a:rPr lang="en-US" dirty="0" smtClean="0"/>
              <a:t>until July 1</a:t>
            </a:r>
          </a:p>
          <a:p>
            <a:r>
              <a:rPr lang="en-US" dirty="0" smtClean="0"/>
              <a:t>Additional Outdoor Events Guidance Shared</a:t>
            </a:r>
          </a:p>
          <a:p>
            <a:endParaRPr lang="en-US" dirty="0"/>
          </a:p>
          <a:p>
            <a:r>
              <a:rPr lang="en-US" dirty="0" smtClean="0"/>
              <a:t>Questions We Still Have:</a:t>
            </a:r>
          </a:p>
          <a:p>
            <a:pPr lvl="1"/>
            <a:r>
              <a:rPr lang="en-US" dirty="0" smtClean="0"/>
              <a:t>Contact Tracing Waivers for Trainees/Attendees @ </a:t>
            </a:r>
            <a:r>
              <a:rPr lang="en-US" dirty="0" smtClean="0"/>
              <a:t>Events</a:t>
            </a:r>
          </a:p>
          <a:p>
            <a:pPr lvl="2"/>
            <a:r>
              <a:rPr lang="en-US" dirty="0" smtClean="0"/>
              <a:t>Contract tracing for public versus MNs</a:t>
            </a:r>
            <a:endParaRPr lang="en-US" dirty="0" smtClean="0"/>
          </a:p>
          <a:p>
            <a:pPr lvl="1"/>
            <a:r>
              <a:rPr lang="en-US" dirty="0" smtClean="0"/>
              <a:t>“Gatherings</a:t>
            </a:r>
            <a:r>
              <a:rPr lang="en-US" dirty="0" smtClean="0"/>
              <a:t>” and “Events” </a:t>
            </a:r>
            <a:r>
              <a:rPr lang="en-US" dirty="0" smtClean="0"/>
              <a:t>official vs </a:t>
            </a:r>
            <a:r>
              <a:rPr lang="en-US" dirty="0" smtClean="0"/>
              <a:t>unofficial</a:t>
            </a:r>
          </a:p>
          <a:p>
            <a:pPr lvl="1"/>
            <a:endParaRPr lang="en-US" dirty="0"/>
          </a:p>
          <a:p>
            <a:r>
              <a:rPr lang="en-US" dirty="0" smtClean="0"/>
              <a:t>“Better Safe </a:t>
            </a:r>
            <a:r>
              <a:rPr lang="en-US" dirty="0"/>
              <a:t>T</a:t>
            </a:r>
            <a:r>
              <a:rPr lang="en-US" dirty="0" smtClean="0"/>
              <a:t>han Sorry”</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2046324145"/>
              </p:ext>
            </p:extLst>
          </p:nvPr>
        </p:nvGraphicFramePr>
        <p:xfrm>
          <a:off x="6648327" y="1715956"/>
          <a:ext cx="3054473" cy="3953324"/>
        </p:xfrm>
        <a:graphic>
          <a:graphicData uri="http://schemas.openxmlformats.org/presentationml/2006/ole">
            <mc:AlternateContent xmlns:mc="http://schemas.openxmlformats.org/markup-compatibility/2006">
              <mc:Choice xmlns:v="urn:schemas-microsoft-com:vml" Requires="v">
                <p:oleObj spid="_x0000_s3090" name="Acrobat Document" r:id="rId3" imgW="5829180" imgH="7543640" progId="Acrobat.Document.11">
                  <p:embed/>
                </p:oleObj>
              </mc:Choice>
              <mc:Fallback>
                <p:oleObj name="Acrobat Document" r:id="rId3" imgW="5829180" imgH="7543640" progId="Acrobat.Document.11">
                  <p:embed/>
                  <p:pic>
                    <p:nvPicPr>
                      <p:cNvPr id="0" name=""/>
                      <p:cNvPicPr/>
                      <p:nvPr/>
                    </p:nvPicPr>
                    <p:blipFill>
                      <a:blip r:embed="rId4"/>
                      <a:stretch>
                        <a:fillRect/>
                      </a:stretch>
                    </p:blipFill>
                    <p:spPr>
                      <a:xfrm>
                        <a:off x="6648327" y="1715956"/>
                        <a:ext cx="3054473" cy="3953324"/>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433952220"/>
              </p:ext>
            </p:extLst>
          </p:nvPr>
        </p:nvGraphicFramePr>
        <p:xfrm>
          <a:off x="8804480" y="2918460"/>
          <a:ext cx="2935028" cy="3798729"/>
        </p:xfrm>
        <a:graphic>
          <a:graphicData uri="http://schemas.openxmlformats.org/presentationml/2006/ole">
            <mc:AlternateContent xmlns:mc="http://schemas.openxmlformats.org/markup-compatibility/2006">
              <mc:Choice xmlns:v="urn:schemas-microsoft-com:vml" Requires="v">
                <p:oleObj spid="_x0000_s3091" name="Acrobat Document" r:id="rId5" imgW="5829180" imgH="7543640" progId="Acrobat.Document.11">
                  <p:embed/>
                </p:oleObj>
              </mc:Choice>
              <mc:Fallback>
                <p:oleObj name="Acrobat Document" r:id="rId5" imgW="5829180" imgH="7543640" progId="Acrobat.Document.11">
                  <p:embed/>
                  <p:pic>
                    <p:nvPicPr>
                      <p:cNvPr id="0" name=""/>
                      <p:cNvPicPr/>
                      <p:nvPr/>
                    </p:nvPicPr>
                    <p:blipFill>
                      <a:blip r:embed="rId6"/>
                      <a:stretch>
                        <a:fillRect/>
                      </a:stretch>
                    </p:blipFill>
                    <p:spPr>
                      <a:xfrm>
                        <a:off x="8804480" y="2918460"/>
                        <a:ext cx="2935028" cy="3798729"/>
                      </a:xfrm>
                      <a:prstGeom prst="rect">
                        <a:avLst/>
                      </a:prstGeom>
                    </p:spPr>
                  </p:pic>
                </p:oleObj>
              </mc:Fallback>
            </mc:AlternateContent>
          </a:graphicData>
        </a:graphic>
      </p:graphicFrame>
    </p:spTree>
    <p:extLst>
      <p:ext uri="{BB962C8B-B14F-4D97-AF65-F5344CB8AC3E}">
        <p14:creationId xmlns:p14="http://schemas.microsoft.com/office/powerpoint/2010/main" val="28919548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Distance Basic Training</a:t>
            </a:r>
            <a:endParaRPr lang="en-US" dirty="0"/>
          </a:p>
        </p:txBody>
      </p:sp>
      <p:sp>
        <p:nvSpPr>
          <p:cNvPr id="7" name="Content Placeholder 6"/>
          <p:cNvSpPr>
            <a:spLocks noGrp="1"/>
          </p:cNvSpPr>
          <p:nvPr>
            <p:ph idx="1"/>
          </p:nvPr>
        </p:nvSpPr>
        <p:spPr>
          <a:xfrm>
            <a:off x="581192" y="2180496"/>
            <a:ext cx="10330647" cy="4616544"/>
          </a:xfrm>
        </p:spPr>
        <p:txBody>
          <a:bodyPr numCol="1"/>
          <a:lstStyle/>
          <a:p>
            <a:pPr marL="0" fontAlgn="t">
              <a:spcBef>
                <a:spcPts val="0"/>
              </a:spcBef>
              <a:spcAft>
                <a:spcPts val="0"/>
              </a:spcAft>
            </a:pPr>
            <a:r>
              <a:rPr lang="en-US" dirty="0" smtClean="0">
                <a:solidFill>
                  <a:srgbClr val="000000"/>
                </a:solidFill>
                <a:latin typeface="Gill Sans MT" panose="020B0502020104020203" pitchFamily="34" charset="0"/>
              </a:rPr>
              <a:t>Chapters with Fall Training Classes :</a:t>
            </a:r>
          </a:p>
          <a:p>
            <a:pPr marL="594000" lvl="2" fontAlgn="t">
              <a:spcBef>
                <a:spcPts val="0"/>
              </a:spcBef>
              <a:spcAft>
                <a:spcPts val="0"/>
              </a:spcAft>
            </a:pPr>
            <a:r>
              <a:rPr lang="en-US" dirty="0" smtClean="0">
                <a:solidFill>
                  <a:srgbClr val="000000"/>
                </a:solidFill>
                <a:latin typeface="Gill Sans MT" panose="020B0502020104020203" pitchFamily="34" charset="0"/>
              </a:rPr>
              <a:t>Big </a:t>
            </a:r>
            <a:r>
              <a:rPr lang="en-US" dirty="0">
                <a:solidFill>
                  <a:srgbClr val="000000"/>
                </a:solidFill>
                <a:latin typeface="Gill Sans MT" panose="020B0502020104020203" pitchFamily="34" charset="0"/>
              </a:rPr>
              <a:t>Country Chapter</a:t>
            </a:r>
            <a:endParaRPr lang="en-US" sz="4400" dirty="0">
              <a:latin typeface="Arial" panose="020B0604020202020204" pitchFamily="34" charset="0"/>
            </a:endParaRPr>
          </a:p>
          <a:p>
            <a:pPr marL="594000" lvl="2" fontAlgn="t">
              <a:spcBef>
                <a:spcPts val="0"/>
              </a:spcBef>
              <a:spcAft>
                <a:spcPts val="0"/>
              </a:spcAft>
            </a:pPr>
            <a:r>
              <a:rPr lang="en-US" dirty="0" smtClean="0">
                <a:solidFill>
                  <a:srgbClr val="000000"/>
                </a:solidFill>
                <a:latin typeface="Gill Sans MT" panose="020B0502020104020203" pitchFamily="34" charset="0"/>
              </a:rPr>
              <a:t>Bluestem </a:t>
            </a:r>
            <a:r>
              <a:rPr lang="en-US" dirty="0">
                <a:solidFill>
                  <a:srgbClr val="000000"/>
                </a:solidFill>
                <a:latin typeface="Gill Sans MT" panose="020B0502020104020203" pitchFamily="34" charset="0"/>
              </a:rPr>
              <a:t>Chapter</a:t>
            </a:r>
            <a:endParaRPr lang="en-US" sz="4400" dirty="0">
              <a:latin typeface="Arial" panose="020B0604020202020204" pitchFamily="34" charset="0"/>
            </a:endParaRPr>
          </a:p>
          <a:p>
            <a:pPr marL="594000" lvl="2" fontAlgn="t">
              <a:spcBef>
                <a:spcPts val="0"/>
              </a:spcBef>
              <a:spcAft>
                <a:spcPts val="0"/>
              </a:spcAft>
            </a:pPr>
            <a:r>
              <a:rPr lang="en-US" dirty="0" smtClean="0">
                <a:solidFill>
                  <a:srgbClr val="000000"/>
                </a:solidFill>
                <a:latin typeface="Gill Sans MT" panose="020B0502020104020203" pitchFamily="34" charset="0"/>
              </a:rPr>
              <a:t>Coastal Prairie </a:t>
            </a:r>
            <a:r>
              <a:rPr lang="en-US" dirty="0">
                <a:solidFill>
                  <a:srgbClr val="000000"/>
                </a:solidFill>
                <a:latin typeface="Gill Sans MT" panose="020B0502020104020203" pitchFamily="34" charset="0"/>
              </a:rPr>
              <a:t>Chapter</a:t>
            </a:r>
            <a:endParaRPr lang="en-US" sz="4400" dirty="0">
              <a:latin typeface="Arial" panose="020B0604020202020204" pitchFamily="34" charset="0"/>
            </a:endParaRPr>
          </a:p>
          <a:p>
            <a:pPr marL="594000" lvl="2" fontAlgn="t">
              <a:spcBef>
                <a:spcPts val="0"/>
              </a:spcBef>
              <a:spcAft>
                <a:spcPts val="0"/>
              </a:spcAft>
            </a:pPr>
            <a:r>
              <a:rPr lang="en-US" dirty="0" smtClean="0">
                <a:solidFill>
                  <a:srgbClr val="000000"/>
                </a:solidFill>
                <a:latin typeface="Gill Sans MT" panose="020B0502020104020203" pitchFamily="34" charset="0"/>
              </a:rPr>
              <a:t>Cradle </a:t>
            </a:r>
            <a:r>
              <a:rPr lang="en-US" dirty="0">
                <a:solidFill>
                  <a:srgbClr val="000000"/>
                </a:solidFill>
                <a:latin typeface="Gill Sans MT" panose="020B0502020104020203" pitchFamily="34" charset="0"/>
              </a:rPr>
              <a:t>of Texas Chapter</a:t>
            </a:r>
            <a:endParaRPr lang="en-US" sz="4400" dirty="0">
              <a:latin typeface="Arial" panose="020B0604020202020204" pitchFamily="34" charset="0"/>
            </a:endParaRPr>
          </a:p>
          <a:p>
            <a:pPr marL="594000" lvl="2" fontAlgn="t">
              <a:spcBef>
                <a:spcPts val="0"/>
              </a:spcBef>
              <a:spcAft>
                <a:spcPts val="0"/>
              </a:spcAft>
            </a:pPr>
            <a:r>
              <a:rPr lang="en-US" dirty="0" smtClean="0">
                <a:solidFill>
                  <a:srgbClr val="000000"/>
                </a:solidFill>
                <a:latin typeface="Gill Sans MT" panose="020B0502020104020203" pitchFamily="34" charset="0"/>
              </a:rPr>
              <a:t>Cross </a:t>
            </a:r>
            <a:r>
              <a:rPr lang="en-US" dirty="0">
                <a:solidFill>
                  <a:srgbClr val="000000"/>
                </a:solidFill>
                <a:latin typeface="Gill Sans MT" panose="020B0502020104020203" pitchFamily="34" charset="0"/>
              </a:rPr>
              <a:t>Timbers Chapter</a:t>
            </a:r>
            <a:endParaRPr lang="en-US" sz="4400" dirty="0">
              <a:latin typeface="Arial" panose="020B0604020202020204" pitchFamily="34" charset="0"/>
            </a:endParaRPr>
          </a:p>
          <a:p>
            <a:pPr marL="594000" lvl="2" fontAlgn="t">
              <a:spcBef>
                <a:spcPts val="0"/>
              </a:spcBef>
              <a:spcAft>
                <a:spcPts val="0"/>
              </a:spcAft>
            </a:pPr>
            <a:r>
              <a:rPr lang="en-US" dirty="0" smtClean="0">
                <a:solidFill>
                  <a:srgbClr val="000000"/>
                </a:solidFill>
                <a:latin typeface="Gill Sans MT" panose="020B0502020104020203" pitchFamily="34" charset="0"/>
              </a:rPr>
              <a:t>Elm </a:t>
            </a:r>
            <a:r>
              <a:rPr lang="en-US" dirty="0">
                <a:solidFill>
                  <a:srgbClr val="000000"/>
                </a:solidFill>
                <a:latin typeface="Gill Sans MT" panose="020B0502020104020203" pitchFamily="34" charset="0"/>
              </a:rPr>
              <a:t>Fork Chapter</a:t>
            </a:r>
            <a:endParaRPr lang="en-US" sz="4400" dirty="0">
              <a:latin typeface="Arial" panose="020B0604020202020204" pitchFamily="34" charset="0"/>
            </a:endParaRPr>
          </a:p>
          <a:p>
            <a:pPr marL="594000" lvl="2" fontAlgn="t">
              <a:spcBef>
                <a:spcPts val="0"/>
              </a:spcBef>
              <a:spcAft>
                <a:spcPts val="0"/>
              </a:spcAft>
            </a:pPr>
            <a:r>
              <a:rPr lang="en-US" dirty="0" smtClean="0">
                <a:solidFill>
                  <a:srgbClr val="000000"/>
                </a:solidFill>
                <a:latin typeface="Gill Sans MT" panose="020B0502020104020203" pitchFamily="34" charset="0"/>
              </a:rPr>
              <a:t>Guadalupe </a:t>
            </a:r>
            <a:r>
              <a:rPr lang="en-US" dirty="0">
                <a:solidFill>
                  <a:srgbClr val="000000"/>
                </a:solidFill>
                <a:latin typeface="Gill Sans MT" panose="020B0502020104020203" pitchFamily="34" charset="0"/>
              </a:rPr>
              <a:t>Chapter</a:t>
            </a:r>
            <a:endParaRPr lang="en-US" sz="4400" dirty="0">
              <a:latin typeface="Arial" panose="020B0604020202020204" pitchFamily="34" charset="0"/>
            </a:endParaRPr>
          </a:p>
          <a:p>
            <a:pPr marL="594000" lvl="2" fontAlgn="t">
              <a:spcBef>
                <a:spcPts val="0"/>
              </a:spcBef>
              <a:spcAft>
                <a:spcPts val="0"/>
              </a:spcAft>
            </a:pPr>
            <a:r>
              <a:rPr lang="en-US" dirty="0" smtClean="0">
                <a:solidFill>
                  <a:srgbClr val="000000"/>
                </a:solidFill>
                <a:latin typeface="Gill Sans MT" panose="020B0502020104020203" pitchFamily="34" charset="0"/>
              </a:rPr>
              <a:t>Heart </a:t>
            </a:r>
            <a:r>
              <a:rPr lang="en-US" dirty="0">
                <a:solidFill>
                  <a:srgbClr val="000000"/>
                </a:solidFill>
                <a:latin typeface="Gill Sans MT" panose="020B0502020104020203" pitchFamily="34" charset="0"/>
              </a:rPr>
              <a:t>of Texas Chapter</a:t>
            </a:r>
            <a:endParaRPr lang="en-US" sz="4400" dirty="0">
              <a:latin typeface="Arial" panose="020B0604020202020204" pitchFamily="34" charset="0"/>
            </a:endParaRPr>
          </a:p>
          <a:p>
            <a:pPr marL="594000" lvl="2" fontAlgn="t">
              <a:spcBef>
                <a:spcPts val="0"/>
              </a:spcBef>
              <a:spcAft>
                <a:spcPts val="0"/>
              </a:spcAft>
            </a:pPr>
            <a:r>
              <a:rPr lang="en-US" dirty="0" smtClean="0">
                <a:solidFill>
                  <a:srgbClr val="000000"/>
                </a:solidFill>
                <a:latin typeface="Gill Sans MT" panose="020B0502020104020203" pitchFamily="34" charset="0"/>
              </a:rPr>
              <a:t>Hill </a:t>
            </a:r>
            <a:r>
              <a:rPr lang="en-US" dirty="0">
                <a:solidFill>
                  <a:srgbClr val="000000"/>
                </a:solidFill>
                <a:latin typeface="Gill Sans MT" panose="020B0502020104020203" pitchFamily="34" charset="0"/>
              </a:rPr>
              <a:t>Country Chapter</a:t>
            </a:r>
            <a:endParaRPr lang="en-US" sz="4400" dirty="0">
              <a:latin typeface="Arial" panose="020B0604020202020204" pitchFamily="34" charset="0"/>
            </a:endParaRPr>
          </a:p>
          <a:p>
            <a:pPr marL="594000" lvl="2" fontAlgn="t">
              <a:spcBef>
                <a:spcPts val="0"/>
              </a:spcBef>
              <a:spcAft>
                <a:spcPts val="0"/>
              </a:spcAft>
            </a:pPr>
            <a:r>
              <a:rPr lang="en-US" dirty="0" err="1" smtClean="0">
                <a:solidFill>
                  <a:srgbClr val="000000"/>
                </a:solidFill>
                <a:latin typeface="Gill Sans MT" panose="020B0502020104020203" pitchFamily="34" charset="0"/>
              </a:rPr>
              <a:t>Pineywood</a:t>
            </a:r>
            <a:r>
              <a:rPr lang="en-US" dirty="0" smtClean="0">
                <a:solidFill>
                  <a:srgbClr val="000000"/>
                </a:solidFill>
                <a:latin typeface="Gill Sans MT" panose="020B0502020104020203" pitchFamily="34" charset="0"/>
              </a:rPr>
              <a:t> </a:t>
            </a:r>
            <a:r>
              <a:rPr lang="en-US" dirty="0">
                <a:solidFill>
                  <a:srgbClr val="000000"/>
                </a:solidFill>
                <a:latin typeface="Gill Sans MT" panose="020B0502020104020203" pitchFamily="34" charset="0"/>
              </a:rPr>
              <a:t>Lakes Chapter</a:t>
            </a:r>
            <a:endParaRPr lang="en-US" sz="4400" dirty="0">
              <a:latin typeface="Arial" panose="020B0604020202020204" pitchFamily="34" charset="0"/>
            </a:endParaRPr>
          </a:p>
          <a:p>
            <a:pPr marL="594000" lvl="2" fontAlgn="t">
              <a:spcBef>
                <a:spcPts val="0"/>
              </a:spcBef>
              <a:spcAft>
                <a:spcPts val="0"/>
              </a:spcAft>
            </a:pPr>
            <a:r>
              <a:rPr lang="en-US" dirty="0" smtClean="0">
                <a:solidFill>
                  <a:srgbClr val="000000"/>
                </a:solidFill>
                <a:latin typeface="Gill Sans MT" panose="020B0502020104020203" pitchFamily="34" charset="0"/>
              </a:rPr>
              <a:t>Sabine </a:t>
            </a:r>
            <a:r>
              <a:rPr lang="en-US" dirty="0">
                <a:solidFill>
                  <a:srgbClr val="000000"/>
                </a:solidFill>
                <a:latin typeface="Gill Sans MT" panose="020B0502020104020203" pitchFamily="34" charset="0"/>
              </a:rPr>
              <a:t>Neches Chapter</a:t>
            </a:r>
            <a:endParaRPr lang="en-US" sz="4400" dirty="0">
              <a:latin typeface="Arial" panose="020B0604020202020204" pitchFamily="34" charset="0"/>
            </a:endParaRPr>
          </a:p>
          <a:p>
            <a:pPr marL="594000" lvl="2" fontAlgn="t">
              <a:spcBef>
                <a:spcPts val="0"/>
              </a:spcBef>
              <a:spcAft>
                <a:spcPts val="0"/>
              </a:spcAft>
            </a:pPr>
            <a:r>
              <a:rPr lang="en-US" dirty="0" smtClean="0">
                <a:solidFill>
                  <a:srgbClr val="000000"/>
                </a:solidFill>
                <a:latin typeface="Gill Sans MT" panose="020B0502020104020203" pitchFamily="34" charset="0"/>
              </a:rPr>
              <a:t>South </a:t>
            </a:r>
            <a:r>
              <a:rPr lang="en-US" dirty="0">
                <a:solidFill>
                  <a:srgbClr val="000000"/>
                </a:solidFill>
                <a:latin typeface="Gill Sans MT" panose="020B0502020104020203" pitchFamily="34" charset="0"/>
              </a:rPr>
              <a:t>Plains Chapter</a:t>
            </a:r>
            <a:endParaRPr lang="en-US" sz="4400" dirty="0">
              <a:latin typeface="Arial" panose="020B0604020202020204" pitchFamily="34" charset="0"/>
            </a:endParaRPr>
          </a:p>
          <a:p>
            <a:pPr marL="594000" lvl="2" fontAlgn="t">
              <a:spcBef>
                <a:spcPts val="0"/>
              </a:spcBef>
              <a:spcAft>
                <a:spcPts val="0"/>
              </a:spcAft>
            </a:pPr>
            <a:r>
              <a:rPr lang="en-US" dirty="0" smtClean="0">
                <a:solidFill>
                  <a:srgbClr val="000000"/>
                </a:solidFill>
                <a:latin typeface="Gill Sans MT" panose="020B0502020104020203" pitchFamily="34" charset="0"/>
              </a:rPr>
              <a:t>South </a:t>
            </a:r>
            <a:r>
              <a:rPr lang="en-US" dirty="0">
                <a:solidFill>
                  <a:srgbClr val="000000"/>
                </a:solidFill>
                <a:latin typeface="Gill Sans MT" panose="020B0502020104020203" pitchFamily="34" charset="0"/>
              </a:rPr>
              <a:t>Texas Chapter</a:t>
            </a:r>
            <a:endParaRPr lang="en-US" sz="4400" dirty="0">
              <a:latin typeface="Arial" panose="020B0604020202020204" pitchFamily="34" charset="0"/>
            </a:endParaRPr>
          </a:p>
          <a:p>
            <a:pPr marL="0" indent="0">
              <a:buNone/>
            </a:pPr>
            <a:endParaRPr lang="en-US" sz="1400" dirty="0" smtClean="0"/>
          </a:p>
          <a:p>
            <a:pPr marL="0" indent="-324000"/>
            <a:r>
              <a:rPr lang="en-US" dirty="0"/>
              <a:t>Caveat with basic – similar ecoregions, local ecosystem </a:t>
            </a:r>
            <a:r>
              <a:rPr lang="en-US" dirty="0" smtClean="0"/>
              <a:t>focus</a:t>
            </a:r>
            <a:endParaRPr lang="en-US" dirty="0"/>
          </a:p>
          <a:p>
            <a:endParaRPr lang="en-US" dirty="0"/>
          </a:p>
        </p:txBody>
      </p:sp>
      <p:pic>
        <p:nvPicPr>
          <p:cNvPr id="6" name="Picture 5"/>
          <p:cNvPicPr>
            <a:picLocks noChangeAspect="1"/>
          </p:cNvPicPr>
          <p:nvPr/>
        </p:nvPicPr>
        <p:blipFill rotWithShape="1">
          <a:blip r:embed="rId2">
            <a:clrChange>
              <a:clrFrom>
                <a:srgbClr val="FFFFFF"/>
              </a:clrFrom>
              <a:clrTo>
                <a:srgbClr val="FFFFFF">
                  <a:alpha val="0"/>
                </a:srgbClr>
              </a:clrTo>
            </a:clrChange>
          </a:blip>
          <a:srcRect l="24221" r="24477"/>
          <a:stretch/>
        </p:blipFill>
        <p:spPr>
          <a:xfrm>
            <a:off x="6909955" y="1209056"/>
            <a:ext cx="5018809" cy="4953562"/>
          </a:xfrm>
          <a:prstGeom prst="rect">
            <a:avLst/>
          </a:prstGeom>
        </p:spPr>
      </p:pic>
    </p:spTree>
    <p:extLst>
      <p:ext uri="{BB962C8B-B14F-4D97-AF65-F5344CB8AC3E}">
        <p14:creationId xmlns:p14="http://schemas.microsoft.com/office/powerpoint/2010/main" val="4654728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Distance Basic Training</a:t>
            </a:r>
            <a:endParaRPr lang="en-US" dirty="0"/>
          </a:p>
        </p:txBody>
      </p:sp>
      <p:sp>
        <p:nvSpPr>
          <p:cNvPr id="3" name="Content Placeholder 2"/>
          <p:cNvSpPr>
            <a:spLocks noGrp="1"/>
          </p:cNvSpPr>
          <p:nvPr>
            <p:ph idx="1"/>
          </p:nvPr>
        </p:nvSpPr>
        <p:spPr>
          <a:xfrm>
            <a:off x="581192" y="1801640"/>
            <a:ext cx="11029615" cy="4766800"/>
          </a:xfrm>
        </p:spPr>
        <p:txBody>
          <a:bodyPr numCol="2"/>
          <a:lstStyle/>
          <a:p>
            <a:r>
              <a:rPr lang="en-US" dirty="0" smtClean="0"/>
              <a:t>How </a:t>
            </a:r>
            <a:r>
              <a:rPr lang="en-US" dirty="0"/>
              <a:t>can we transition to </a:t>
            </a:r>
            <a:r>
              <a:rPr lang="en-US" dirty="0" smtClean="0"/>
              <a:t>distance/virtual </a:t>
            </a:r>
            <a:r>
              <a:rPr lang="en-US" dirty="0"/>
              <a:t>learning </a:t>
            </a:r>
            <a:r>
              <a:rPr lang="en-US" dirty="0" smtClean="0"/>
              <a:t>WITHOUT </a:t>
            </a:r>
            <a:r>
              <a:rPr lang="en-US" dirty="0"/>
              <a:t>losing community/comradery feeling of chapters training classes</a:t>
            </a:r>
            <a:r>
              <a:rPr lang="en-US" dirty="0" smtClean="0"/>
              <a:t>?</a:t>
            </a:r>
          </a:p>
          <a:p>
            <a:r>
              <a:rPr lang="en-US" dirty="0" smtClean="0"/>
              <a:t>Clearinghouse for “universal” basic training classes</a:t>
            </a:r>
          </a:p>
          <a:p>
            <a:pPr lvl="1"/>
            <a:r>
              <a:rPr lang="en-US" dirty="0" smtClean="0"/>
              <a:t>If recording, send us your training videos . . .</a:t>
            </a:r>
          </a:p>
          <a:p>
            <a:r>
              <a:rPr lang="en-US" dirty="0" smtClean="0"/>
              <a:t>AND Clearinghouse </a:t>
            </a:r>
            <a:r>
              <a:rPr lang="en-US" dirty="0"/>
              <a:t>of recordings if already done . . .</a:t>
            </a:r>
          </a:p>
          <a:p>
            <a:pPr lvl="1"/>
            <a:endParaRPr lang="en-US" dirty="0" smtClean="0"/>
          </a:p>
          <a:p>
            <a:r>
              <a:rPr lang="en-US" dirty="0" smtClean="0"/>
              <a:t>Would </a:t>
            </a:r>
            <a:r>
              <a:rPr lang="en-US" dirty="0"/>
              <a:t>this be helpful?</a:t>
            </a:r>
          </a:p>
          <a:p>
            <a:pPr lvl="1"/>
            <a:r>
              <a:rPr lang="en-US" dirty="0" smtClean="0"/>
              <a:t>Will post to YouTube</a:t>
            </a:r>
          </a:p>
          <a:p>
            <a:pPr lvl="1"/>
            <a:r>
              <a:rPr lang="en-US" dirty="0" smtClean="0"/>
              <a:t>Send via </a:t>
            </a:r>
            <a:r>
              <a:rPr lang="en-US" dirty="0" err="1" smtClean="0"/>
              <a:t>DropBox</a:t>
            </a:r>
            <a:r>
              <a:rPr lang="en-US" dirty="0" smtClean="0"/>
              <a:t> </a:t>
            </a:r>
            <a:r>
              <a:rPr lang="en-US" dirty="0"/>
              <a:t>or Shared </a:t>
            </a:r>
            <a:r>
              <a:rPr lang="en-US" dirty="0" smtClean="0"/>
              <a:t>Drive</a:t>
            </a:r>
          </a:p>
          <a:p>
            <a:pPr lvl="1"/>
            <a:endParaRPr lang="en-US" dirty="0"/>
          </a:p>
          <a:p>
            <a:r>
              <a:rPr lang="en-US" dirty="0" smtClean="0"/>
              <a:t>Video – outside classroom watching with discussion afterwards via Zoom</a:t>
            </a:r>
            <a:endParaRPr lang="en-US" dirty="0"/>
          </a:p>
          <a:p>
            <a:pPr marL="630000" lvl="2" indent="0">
              <a:buNone/>
            </a:pPr>
            <a:endParaRPr lang="en-US" dirty="0" smtClean="0"/>
          </a:p>
          <a:p>
            <a:pPr marL="630000" lvl="2" indent="0">
              <a:buNone/>
            </a:pPr>
            <a:endParaRPr lang="en-US" dirty="0" smtClean="0"/>
          </a:p>
          <a:p>
            <a:r>
              <a:rPr lang="en-US" dirty="0" smtClean="0"/>
              <a:t>Universal </a:t>
            </a:r>
            <a:r>
              <a:rPr lang="en-US" dirty="0" smtClean="0"/>
              <a:t>Basic Training Classes</a:t>
            </a:r>
          </a:p>
          <a:p>
            <a:pPr lvl="1"/>
            <a:r>
              <a:rPr lang="en-US" dirty="0"/>
              <a:t>Land Stewardship</a:t>
            </a:r>
          </a:p>
          <a:p>
            <a:pPr lvl="1"/>
            <a:r>
              <a:rPr lang="en-US" dirty="0"/>
              <a:t>Historical Naturalists (?)</a:t>
            </a:r>
          </a:p>
          <a:p>
            <a:pPr lvl="1"/>
            <a:r>
              <a:rPr lang="en-US" dirty="0" smtClean="0"/>
              <a:t>Ecological Regions</a:t>
            </a:r>
          </a:p>
          <a:p>
            <a:pPr lvl="1"/>
            <a:r>
              <a:rPr lang="en-US" dirty="0" smtClean="0"/>
              <a:t>Ecological Concepts</a:t>
            </a:r>
          </a:p>
          <a:p>
            <a:pPr lvl="1"/>
            <a:r>
              <a:rPr lang="en-US" dirty="0" smtClean="0"/>
              <a:t>Ecosystems Management</a:t>
            </a:r>
          </a:p>
          <a:p>
            <a:pPr lvl="1"/>
            <a:r>
              <a:rPr lang="en-US" dirty="0" smtClean="0"/>
              <a:t>Texas Water Resources (?)</a:t>
            </a:r>
          </a:p>
          <a:p>
            <a:pPr lvl="1"/>
            <a:r>
              <a:rPr lang="en-US" dirty="0" smtClean="0"/>
              <a:t>Citizen </a:t>
            </a:r>
            <a:r>
              <a:rPr lang="en-US" dirty="0"/>
              <a:t>Science</a:t>
            </a:r>
          </a:p>
          <a:p>
            <a:pPr lvl="1"/>
            <a:r>
              <a:rPr lang="en-US" dirty="0"/>
              <a:t>Laws &amp; Ethics</a:t>
            </a:r>
          </a:p>
          <a:p>
            <a:pPr lvl="1"/>
            <a:r>
              <a:rPr lang="en-US" dirty="0"/>
              <a:t>Interpretation/Volunteers as </a:t>
            </a:r>
            <a:r>
              <a:rPr lang="en-US" dirty="0" smtClean="0"/>
              <a:t>Teachers</a:t>
            </a:r>
            <a:endParaRPr lang="en-US" dirty="0"/>
          </a:p>
        </p:txBody>
      </p:sp>
    </p:spTree>
    <p:extLst>
      <p:ext uri="{BB962C8B-B14F-4D97-AF65-F5344CB8AC3E}">
        <p14:creationId xmlns:p14="http://schemas.microsoft.com/office/powerpoint/2010/main" val="3423526309"/>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366658"/>
      </a:accent1>
      <a:accent2>
        <a:srgbClr val="8CB64A"/>
      </a:accent2>
      <a:accent3>
        <a:srgbClr val="88D5A9"/>
      </a:accent3>
      <a:accent4>
        <a:srgbClr val="969FA7"/>
      </a:accent4>
      <a:accent5>
        <a:srgbClr val="E8A844"/>
      </a:accent5>
      <a:accent6>
        <a:srgbClr val="A1561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4BEC0EAF-CF86-4D49-B83B-56CC62D3CFF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TM03457464[[fn=Dividend]]</Template>
  <TotalTime>794</TotalTime>
  <Words>1118</Words>
  <Application>Microsoft Office PowerPoint</Application>
  <PresentationFormat>Widescreen</PresentationFormat>
  <Paragraphs>145</Paragraphs>
  <Slides>16</Slides>
  <Notes>1</Notes>
  <HiddenSlides>1</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23" baseType="lpstr">
      <vt:lpstr>Arial</vt:lpstr>
      <vt:lpstr>Calibri</vt:lpstr>
      <vt:lpstr>Gill Sans MT</vt:lpstr>
      <vt:lpstr>Wingdings</vt:lpstr>
      <vt:lpstr>Wingdings 2</vt:lpstr>
      <vt:lpstr>Dividend</vt:lpstr>
      <vt:lpstr>Acrobat Document</vt:lpstr>
      <vt:lpstr>New Class Training Directors Meeting</vt:lpstr>
      <vt:lpstr>New Class Training Directors Meeting</vt:lpstr>
      <vt:lpstr>AGENDA</vt:lpstr>
      <vt:lpstr>Survey Results</vt:lpstr>
      <vt:lpstr>Survey Results</vt:lpstr>
      <vt:lpstr>Survey Results</vt:lpstr>
      <vt:lpstr>Group Gathering/Return to Service Guidelines</vt:lpstr>
      <vt:lpstr>Distance Basic Training</vt:lpstr>
      <vt:lpstr>Distance Basic Training</vt:lpstr>
      <vt:lpstr>Distance Basic Training</vt:lpstr>
      <vt:lpstr>Regional WebEx Accounts</vt:lpstr>
      <vt:lpstr>State Website Calendar</vt:lpstr>
      <vt:lpstr>Diversity &amp; Inclusion</vt:lpstr>
      <vt:lpstr>Diversity &amp; Inclusion</vt:lpstr>
      <vt:lpstr>Diversity &amp; Inclusion</vt:lpstr>
      <vt:lpstr>Annual Meeting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Meuth, Mary P</dc:creator>
  <cp:lastModifiedBy>Meuth, Mary P</cp:lastModifiedBy>
  <cp:revision>25</cp:revision>
  <dcterms:created xsi:type="dcterms:W3CDTF">2020-06-16T19:56:12Z</dcterms:created>
  <dcterms:modified xsi:type="dcterms:W3CDTF">2020-06-18T22:03:57Z</dcterms:modified>
</cp:coreProperties>
</file>